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351" r:id="rId4"/>
    <p:sldId id="336" r:id="rId5"/>
    <p:sldId id="367" r:id="rId6"/>
    <p:sldId id="368" r:id="rId7"/>
    <p:sldId id="264" r:id="rId8"/>
    <p:sldId id="303" r:id="rId9"/>
    <p:sldId id="335" r:id="rId10"/>
    <p:sldId id="358" r:id="rId11"/>
    <p:sldId id="265" r:id="rId12"/>
    <p:sldId id="352" r:id="rId13"/>
    <p:sldId id="354" r:id="rId14"/>
    <p:sldId id="369" r:id="rId15"/>
    <p:sldId id="357" r:id="rId16"/>
    <p:sldId id="363" r:id="rId17"/>
    <p:sldId id="361" r:id="rId18"/>
    <p:sldId id="364" r:id="rId19"/>
    <p:sldId id="365" r:id="rId20"/>
    <p:sldId id="292" r:id="rId21"/>
    <p:sldId id="317" r:id="rId22"/>
    <p:sldId id="366" r:id="rId23"/>
    <p:sldId id="331" r:id="rId24"/>
    <p:sldId id="347" r:id="rId25"/>
    <p:sldId id="348" r:id="rId26"/>
    <p:sldId id="349" r:id="rId27"/>
    <p:sldId id="350" r:id="rId28"/>
    <p:sldId id="290" r:id="rId29"/>
    <p:sldId id="291" r:id="rId30"/>
    <p:sldId id="3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9D940E-021E-4B37-BFAB-EB5AB9331F13}">
          <p14:sldIdLst>
            <p14:sldId id="256"/>
            <p14:sldId id="260"/>
            <p14:sldId id="351"/>
            <p14:sldId id="336"/>
            <p14:sldId id="367"/>
            <p14:sldId id="368"/>
            <p14:sldId id="264"/>
            <p14:sldId id="303"/>
            <p14:sldId id="335"/>
            <p14:sldId id="358"/>
            <p14:sldId id="265"/>
            <p14:sldId id="352"/>
            <p14:sldId id="354"/>
            <p14:sldId id="369"/>
            <p14:sldId id="357"/>
            <p14:sldId id="363"/>
            <p14:sldId id="361"/>
            <p14:sldId id="364"/>
            <p14:sldId id="365"/>
            <p14:sldId id="292"/>
            <p14:sldId id="317"/>
            <p14:sldId id="366"/>
            <p14:sldId id="331"/>
            <p14:sldId id="347"/>
            <p14:sldId id="348"/>
            <p14:sldId id="349"/>
            <p14:sldId id="350"/>
            <p14:sldId id="290"/>
            <p14:sldId id="291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0" autoAdjust="0"/>
    <p:restoredTop sz="86029" autoAdjust="0"/>
  </p:normalViewPr>
  <p:slideViewPr>
    <p:cSldViewPr snapToGrid="0">
      <p:cViewPr varScale="1">
        <p:scale>
          <a:sx n="137" d="100"/>
          <a:sy n="137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FA93-2C91-8B09-F884-A00AEFC8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A2DB2-8BEF-7216-F159-124EBCE53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FC49-62CE-16E4-AA3B-A205773FE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C469-A671-A84B-6315-B0F90D8A8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2ACD-7AE6-5CD3-AB00-B9CB7B5C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DB09E-E0F3-B6D1-90B9-7BEDFE57A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02C8B-EEC5-A22F-02C1-F8A3DF334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B46C8-23C5-810A-118F-E0960EC3A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B709-FA5F-EA68-CF9C-9D3439DF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FD628-0E02-8E16-3514-F96865689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82FB-D258-19FF-89A0-1ECA99D5B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35D2E-6B30-7F90-0519-60DDBB22C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E627-A30F-03FF-DC24-0C298DBC8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BDC5D-C735-3951-9151-6C125F275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DC314-8CA9-4855-235B-AD85AFEB3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B15D5-4E6C-9CA8-5DC1-87B0259B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link to markdown file: https://github.com/nycdepartmentoffinance/onboarding/blob/main/github.md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 if time allows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github.com/nycdepartmentoffinance/onboarding/blob/main/proxy_python.md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ycdepartmentoffinance/repositori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models/coop_sales_model.html#ma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data_dictionary/fdw_crosswal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assessNY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onboarding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Using git/GitHub @ NYC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89AC-CC59-FABA-9719-03FC2FEF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6D076-C369-D292-194B-EDFFC3C0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26F24933-74AA-3651-048D-A1BE3C55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97" y="2543911"/>
            <a:ext cx="5410510" cy="392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BD853-B6FE-AE65-C86B-18F4ED28AAE0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8D865-0D9F-A8C6-4B17-B468D55E782B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BE3A44AF-A215-35F5-3E1C-9A51C01B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A44CD49A-7261-F906-C41F-87844CF7F756}"/>
              </a:ext>
            </a:extLst>
          </p:cNvPr>
          <p:cNvSpPr/>
          <p:nvPr/>
        </p:nvSpPr>
        <p:spPr>
          <a:xfrm>
            <a:off x="3676513" y="3429000"/>
            <a:ext cx="3594795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31302-B9AC-0242-1323-026599E6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465F1-ADDB-B956-C938-F28F12543C58}"/>
              </a:ext>
            </a:extLst>
          </p:cNvPr>
          <p:cNvSpPr txBox="1"/>
          <p:nvPr/>
        </p:nvSpPr>
        <p:spPr>
          <a:xfrm>
            <a:off x="3866709" y="4144039"/>
            <a:ext cx="3594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git is a </a:t>
            </a:r>
            <a:r>
              <a:rPr lang="en-US" sz="1800" b="1" dirty="0">
                <a:solidFill>
                  <a:schemeClr val="accent2"/>
                </a:solidFill>
              </a:rPr>
              <a:t>version control system</a:t>
            </a:r>
            <a:r>
              <a:rPr lang="en-US" sz="1800" i="1" dirty="0"/>
              <a:t> (a mini programming language) </a:t>
            </a:r>
            <a:r>
              <a:rPr lang="en-US" sz="1800" dirty="0"/>
              <a:t>that keeps track of all changes made in a folder (repository/repo)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6DA84-EEFE-4290-5704-25A9DC71212E}"/>
              </a:ext>
            </a:extLst>
          </p:cNvPr>
          <p:cNvSpPr txBox="1"/>
          <p:nvPr/>
        </p:nvSpPr>
        <p:spPr>
          <a:xfrm>
            <a:off x="6311597" y="1300896"/>
            <a:ext cx="5680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is a </a:t>
            </a:r>
            <a:r>
              <a:rPr lang="en-US" b="1" dirty="0">
                <a:solidFill>
                  <a:schemeClr val="accent3"/>
                </a:solidFill>
              </a:rPr>
              <a:t>website</a:t>
            </a:r>
            <a:r>
              <a:rPr lang="en-US" dirty="0"/>
              <a:t> that hosts repositories (folders) under version control by git. It is the </a:t>
            </a:r>
            <a:r>
              <a:rPr lang="en-US" b="1" dirty="0">
                <a:solidFill>
                  <a:schemeClr val="accent3"/>
                </a:solidFill>
              </a:rPr>
              <a:t>remote (cloud) storage</a:t>
            </a:r>
            <a:r>
              <a:rPr lang="en-US" b="1" dirty="0"/>
              <a:t> </a:t>
            </a:r>
            <a:r>
              <a:rPr lang="en-US" dirty="0"/>
              <a:t>for repositories (folders) that allows us to work together on the same material.</a:t>
            </a:r>
          </a:p>
        </p:txBody>
      </p:sp>
    </p:spTree>
    <p:extLst>
      <p:ext uri="{BB962C8B-B14F-4D97-AF65-F5344CB8AC3E}">
        <p14:creationId xmlns:p14="http://schemas.microsoft.com/office/powerpoint/2010/main" val="292041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@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Logo&#10;&#10;AI-generated content may be incorrect.">
            <a:extLst>
              <a:ext uri="{FF2B5EF4-FFF2-40B4-BE49-F238E27FC236}">
                <a16:creationId xmlns:a16="http://schemas.microsoft.com/office/drawing/2014/main" id="{15B488D8-15C9-BEB2-1DCA-9124612D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15" b="22772"/>
          <a:stretch>
            <a:fillRect/>
          </a:stretch>
        </p:blipFill>
        <p:spPr>
          <a:xfrm>
            <a:off x="5945829" y="3804101"/>
            <a:ext cx="1820142" cy="6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F2F1-BD96-6639-CE41-D5564BB3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AAA2-8156-F6BB-D446-17F71880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55F33-E84C-9D3D-8BA0-5624F4A72FEC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If you use git/GitHub, you might already use it….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7F3FE-12D9-29E6-617E-D30E9AC3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24CB3-C5E2-E633-E7AB-B64D0B5D1247}"/>
              </a:ext>
            </a:extLst>
          </p:cNvPr>
          <p:cNvSpPr txBox="1"/>
          <p:nvPr/>
        </p:nvSpPr>
        <p:spPr>
          <a:xfrm>
            <a:off x="645459" y="1425388"/>
            <a:ext cx="10901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For code inspiration: </a:t>
            </a:r>
            <a:r>
              <a:rPr lang="en-US" sz="2000" dirty="0"/>
              <a:t>Finding code (in a public repository or folder) that looks similar to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download and review documentation for open-source packages</a:t>
            </a:r>
            <a:r>
              <a:rPr lang="en-US" sz="2000" dirty="0"/>
              <a:t>: guides for how to download a package and/or examples of how it works so that you can use it in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collaborate with other programmers </a:t>
            </a:r>
            <a:r>
              <a:rPr lang="en-US" sz="2000" dirty="0"/>
              <a:t>on your team on a data analysis, data science or data engineering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build your own package</a:t>
            </a:r>
            <a:r>
              <a:rPr lang="en-US" sz="2000" dirty="0"/>
              <a:t> to make common tasks within your team easy to replicate and standardize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….{many more examples…}</a:t>
            </a:r>
          </a:p>
        </p:txBody>
      </p:sp>
    </p:spTree>
    <p:extLst>
      <p:ext uri="{BB962C8B-B14F-4D97-AF65-F5344CB8AC3E}">
        <p14:creationId xmlns:p14="http://schemas.microsoft.com/office/powerpoint/2010/main" val="314382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F5E-7F22-B7DF-823E-CC98ADB1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E4175-D44A-E2E6-26CA-EA5669EB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1640-EE02-D44A-D279-034175C0E103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might you not already use git/GitHub?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11D2E-03FB-C43B-44A5-77A4BF11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72655-6854-9490-C33B-5022C4092D01}"/>
              </a:ext>
            </a:extLst>
          </p:cNvPr>
          <p:cNvSpPr txBox="1"/>
          <p:nvPr/>
        </p:nvSpPr>
        <p:spPr>
          <a:xfrm>
            <a:off x="645459" y="1425388"/>
            <a:ext cx="104214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use a city machine, it is likely that your internet connection is configured to operate through a </a:t>
            </a:r>
            <a:r>
              <a:rPr lang="en-US" sz="2000" b="1" dirty="0"/>
              <a:t>proxy server</a:t>
            </a:r>
            <a:r>
              <a:rPr lang="en-US" sz="2000" dirty="0"/>
              <a:t> for additional security.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Your browser and other core applications are already configured to reach the internet using the proxy server. </a:t>
            </a:r>
            <a:r>
              <a:rPr lang="en-US" sz="2000" b="1" dirty="0"/>
              <a:t>Git</a:t>
            </a:r>
            <a:r>
              <a:rPr lang="en-US" sz="2000" dirty="0"/>
              <a:t> (and IDEs like RStudio and </a:t>
            </a:r>
            <a:r>
              <a:rPr lang="en-US" sz="2000" dirty="0" err="1"/>
              <a:t>VSCode</a:t>
            </a:r>
            <a:r>
              <a:rPr lang="en-US" sz="2000" dirty="0"/>
              <a:t>)</a:t>
            </a:r>
            <a:r>
              <a:rPr lang="en-US" sz="2000" b="1" dirty="0"/>
              <a:t> is not automatically configured with these settings</a:t>
            </a:r>
            <a:r>
              <a:rPr lang="en-US" sz="2000" dirty="0"/>
              <a:t>, so if you have tried to use it and gotten a HTTP Connection error this might have been why.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There’s a solution! </a:t>
            </a:r>
            <a:r>
              <a:rPr lang="en-US" sz="2000" dirty="0"/>
              <a:t>We need to manually configure the settings to allow these applications to successfully access the internet.</a:t>
            </a:r>
          </a:p>
        </p:txBody>
      </p:sp>
      <p:pic>
        <p:nvPicPr>
          <p:cNvPr id="2" name="Picture 2" descr="What is Proxy Server? - GeeksforGeeks">
            <a:extLst>
              <a:ext uri="{FF2B5EF4-FFF2-40B4-BE49-F238E27FC236}">
                <a16:creationId xmlns:a16="http://schemas.microsoft.com/office/drawing/2014/main" id="{1A378727-8EA3-41E4-BEFE-8E5298CB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06" y="2052762"/>
            <a:ext cx="5522976" cy="21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8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906BF-A572-15F8-6555-4CEEE94B2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0BB0-A543-F177-E061-91775B20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4FB2C-CF88-F8B2-A6F6-C2CDBD76809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Proxy server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48A03-79F4-85E3-5875-D9898D97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68B0E-CA1C-9AE6-6641-B056FC5A4447}"/>
              </a:ext>
            </a:extLst>
          </p:cNvPr>
          <p:cNvSpPr txBox="1"/>
          <p:nvPr/>
        </p:nvSpPr>
        <p:spPr>
          <a:xfrm>
            <a:off x="561978" y="1243507"/>
            <a:ext cx="300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Rstudio</a:t>
            </a:r>
            <a:r>
              <a:rPr lang="en-US" sz="2000" b="1" dirty="0"/>
              <a:t> (R users)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2C4F1-900E-167F-5CFD-5D35C2EE957C}"/>
              </a:ext>
            </a:extLst>
          </p:cNvPr>
          <p:cNvSpPr txBox="1"/>
          <p:nvPr/>
        </p:nvSpPr>
        <p:spPr>
          <a:xfrm>
            <a:off x="6329510" y="1223677"/>
            <a:ext cx="310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VSCode</a:t>
            </a:r>
            <a:r>
              <a:rPr lang="en-US" sz="2000" b="1" dirty="0"/>
              <a:t> (python users)</a:t>
            </a:r>
          </a:p>
        </p:txBody>
      </p:sp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3BFE8DC-869C-CD07-CE9C-720091C01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10" y="1658974"/>
            <a:ext cx="4920663" cy="3775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1A4E7D-73C8-A3A5-5DC3-D7A26EE10385}"/>
              </a:ext>
            </a:extLst>
          </p:cNvPr>
          <p:cNvSpPr txBox="1"/>
          <p:nvPr/>
        </p:nvSpPr>
        <p:spPr>
          <a:xfrm>
            <a:off x="6427482" y="5710019"/>
            <a:ext cx="454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https://github.com/nycdepartmentoffinance/onboarding/blob/main/proxy_python.md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7345B-96E3-E774-4FD4-EFCF4380514B}"/>
              </a:ext>
            </a:extLst>
          </p:cNvPr>
          <p:cNvSpPr txBox="1"/>
          <p:nvPr/>
        </p:nvSpPr>
        <p:spPr>
          <a:xfrm>
            <a:off x="1297854" y="5710019"/>
            <a:ext cx="454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https://github.com/nycdepartmentoffinance/onboarding/blob/main/proxy_R.md</a:t>
            </a:r>
            <a:r>
              <a:rPr lang="en-US" dirty="0"/>
              <a:t> </a:t>
            </a:r>
          </a:p>
        </p:txBody>
      </p:sp>
      <p:pic>
        <p:nvPicPr>
          <p:cNvPr id="19" name="Picture 18" descr="Graphical user interface, application, Teams&#10;&#10;AI-generated content may be incorrect.">
            <a:extLst>
              <a:ext uri="{FF2B5EF4-FFF2-40B4-BE49-F238E27FC236}">
                <a16:creationId xmlns:a16="http://schemas.microsoft.com/office/drawing/2014/main" id="{93ABE53E-A79F-15C2-FA4E-38CAB987B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8" y="1658974"/>
            <a:ext cx="5558984" cy="37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4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26DC-BA8B-1D1F-E1E4-16C39FDD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9730-F019-39F1-4232-C6C15158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1FFBD7-6181-E8DC-6268-AD60618B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it.</a:t>
            </a:r>
          </a:p>
        </p:txBody>
      </p:sp>
    </p:spTree>
    <p:extLst>
      <p:ext uri="{BB962C8B-B14F-4D97-AF65-F5344CB8AC3E}">
        <p14:creationId xmlns:p14="http://schemas.microsoft.com/office/powerpoint/2010/main" val="162658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72E8-CAF6-060A-45F8-EBEC4C05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55ECA-9110-BF3B-B28E-5365E0C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034E-CFC1-2BD0-E679-B9C81F08648F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git</a:t>
            </a:r>
            <a:r>
              <a:rPr lang="en-US" sz="2800" b="1" dirty="0"/>
              <a:t>/</a:t>
            </a:r>
            <a:r>
              <a:rPr lang="en-US" sz="2800" b="1" dirty="0">
                <a:solidFill>
                  <a:schemeClr val="accent6"/>
                </a:solidFill>
              </a:rPr>
              <a:t>GitHub</a:t>
            </a:r>
            <a:r>
              <a:rPr lang="en-US" sz="2800" b="1" dirty="0"/>
              <a:t> initial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880D2-4791-885C-DAB4-540F493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F0415-D070-ED74-A857-E77BED82B0B0}"/>
              </a:ext>
            </a:extLst>
          </p:cNvPr>
          <p:cNvSpPr txBox="1"/>
          <p:nvPr/>
        </p:nvSpPr>
        <p:spPr>
          <a:xfrm>
            <a:off x="645459" y="1425388"/>
            <a:ext cx="506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Install</a:t>
            </a:r>
            <a:r>
              <a:rPr lang="en-US" sz="2400" b="1" dirty="0">
                <a:solidFill>
                  <a:schemeClr val="accent2"/>
                </a:solidFill>
              </a:rPr>
              <a:t>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0F30B-69B0-E2DC-5E49-46F36E6D694A}"/>
              </a:ext>
            </a:extLst>
          </p:cNvPr>
          <p:cNvSpPr txBox="1"/>
          <p:nvPr/>
        </p:nvSpPr>
        <p:spPr>
          <a:xfrm>
            <a:off x="6269127" y="1425388"/>
            <a:ext cx="5224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Create a free</a:t>
            </a:r>
            <a:r>
              <a:rPr lang="en-US" sz="2400" b="1" dirty="0">
                <a:solidFill>
                  <a:schemeClr val="accent6"/>
                </a:solidFill>
              </a:rPr>
              <a:t> GitHub </a:t>
            </a:r>
            <a:r>
              <a:rPr lang="en-US" sz="2400" b="1" dirty="0"/>
              <a:t>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338E-0AAC-40A4-FE48-DF3B2638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96" y="2378775"/>
            <a:ext cx="3712627" cy="3601882"/>
          </a:xfrm>
          <a:prstGeom prst="rect">
            <a:avLst/>
          </a:prstGeom>
        </p:spPr>
      </p:pic>
      <p:pic>
        <p:nvPicPr>
          <p:cNvPr id="2050" name="Picture 2" descr="GitHub - deepakydv9315/github-login-page: GitHub login page using HTML and  CSS.">
            <a:extLst>
              <a:ext uri="{FF2B5EF4-FFF2-40B4-BE49-F238E27FC236}">
                <a16:creationId xmlns:a16="http://schemas.microsoft.com/office/drawing/2014/main" id="{2B541AB3-68DC-5053-092B-97AC9580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18" y="2256385"/>
            <a:ext cx="3885485" cy="3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0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6AE4-47DB-CDE3-005C-C5FF7D13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3CFA-4C3B-DB24-402D-815A7C6E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689F-5310-1FF5-FCC9-6DCFBAF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7B50C-B242-013F-4AEF-74F3173E5EDF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BAEE0-AC99-CE2A-AE4B-007980FD8B8A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0BED3-4F46-07FB-B432-8071D174B24D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4B881-EB7C-9CF8-0C8A-B88EA831D805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1: Find proxy hostname // port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FC295-23EA-D772-5DBF-BAF164C5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0" y="1938407"/>
            <a:ext cx="4529639" cy="399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5743C-8AC5-B7E0-867D-0982B46D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11"/>
          <a:stretch>
            <a:fillRect/>
          </a:stretch>
        </p:blipFill>
        <p:spPr>
          <a:xfrm>
            <a:off x="6207194" y="1989983"/>
            <a:ext cx="4806812" cy="37390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2FA533-CEDE-A2E7-AA83-0CBF3B868E02}"/>
              </a:ext>
            </a:extLst>
          </p:cNvPr>
          <p:cNvSpPr/>
          <p:nvPr/>
        </p:nvSpPr>
        <p:spPr>
          <a:xfrm>
            <a:off x="7884367" y="5542384"/>
            <a:ext cx="1066027" cy="389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E4DE-9E1B-4B6C-F72B-8E281F12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F327-CF19-57C4-04AF-1E88AB9B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FEDE-147B-63C8-FAA3-9BF9DB45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4F6A6-5BC8-1B26-5F62-8862A554FEE6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0FC47-1B40-E769-B865-DA20F0675BD2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B1708-B632-1E7E-4684-32EEC6593808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40C0A-8D19-A829-59F4-D8D429C92A4E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2: Share this information with git.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35C9-019A-6EDB-D09C-571ACDD3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78" y="2075070"/>
            <a:ext cx="7415315" cy="43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3DA2-7719-9C40-6C93-137E91F4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C9378-2DD5-27B6-7426-1680DBF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58D0-51AC-0C37-0DD2-13D9269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3226D-5188-2008-7218-DCE01C2D5F84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9CC11-022A-38AE-5A0E-EF1FB7C2724E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BD98A-0C92-282C-A875-2C45065C1372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7417-20BE-A8AB-4197-F6111CE83CB3}"/>
              </a:ext>
            </a:extLst>
          </p:cNvPr>
          <p:cNvSpPr txBox="1"/>
          <p:nvPr/>
        </p:nvSpPr>
        <p:spPr>
          <a:xfrm>
            <a:off x="645458" y="1425388"/>
            <a:ext cx="1032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3: Try cloning  (copying) a remote repository from GitHub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0318F-E1C0-8CD9-78C9-E00240B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57" y="2008513"/>
            <a:ext cx="9075725" cy="39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48" y="522109"/>
            <a:ext cx="3932237" cy="1600200"/>
          </a:xfrm>
        </p:spPr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416" y="2200423"/>
            <a:ext cx="5358915" cy="3326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Native New Yorker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Institute, where I studied equity in philanthropic and federal grant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Master’s in Computer Science and Public Policy from University of 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 Data Scientist at DOF, where I am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6469005" y="1574136"/>
            <a:ext cx="4698183" cy="370972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you </a:t>
            </a:r>
            <a:r>
              <a:rPr lang="en-US" sz="2800" b="1" dirty="0"/>
              <a:t>use</a:t>
            </a:r>
            <a:r>
              <a:rPr lang="en-US" sz="2800" dirty="0"/>
              <a:t> git?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3BDB0-262E-577A-10AE-6B14E7EB1E0D}"/>
              </a:ext>
            </a:extLst>
          </p:cNvPr>
          <p:cNvSpPr txBox="1"/>
          <p:nvPr/>
        </p:nvSpPr>
        <p:spPr>
          <a:xfrm>
            <a:off x="526473" y="1464541"/>
            <a:ext cx="50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Command line interface (CLI)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A8FED-71C3-534A-F648-E222F36BA2E0}"/>
              </a:ext>
            </a:extLst>
          </p:cNvPr>
          <p:cNvSpPr txBox="1"/>
          <p:nvPr/>
        </p:nvSpPr>
        <p:spPr>
          <a:xfrm>
            <a:off x="5312735" y="1464542"/>
            <a:ext cx="522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GitHub Desktop App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E930A-9409-8111-A010-4FC1F2E2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14" y="2058894"/>
            <a:ext cx="6361572" cy="4385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9E74B-7450-BA0E-EFB2-45668AD6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99" y="2058894"/>
            <a:ext cx="4325590" cy="39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3F155-4C81-8D89-0FBE-341FD869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D105-0A29-5185-D0EE-2D58C9DF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2D8EE-0AEB-7BE6-41F2-D2C4C214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941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B1AF-0FA0-A525-E1D6-F031A93A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583D3-DF00-7A79-5FE4-E8C86FC5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6C01E6-2349-9B5A-8888-17ED3E5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it for?</a:t>
            </a:r>
          </a:p>
        </p:txBody>
      </p:sp>
    </p:spTree>
    <p:extLst>
      <p:ext uri="{BB962C8B-B14F-4D97-AF65-F5344CB8AC3E}">
        <p14:creationId xmlns:p14="http://schemas.microsoft.com/office/powerpoint/2010/main" val="194078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B228-A120-6E5F-1B0D-2AE6165A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C766-1702-9999-AB73-A8375555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44430-E31D-5599-D5E4-949B2F1C7486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cases for GitHub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5BD1F-3EF9-3FA8-0427-0AA8E98D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D5050-5E00-42D6-5E92-5ADF6E3DC955}"/>
              </a:ext>
            </a:extLst>
          </p:cNvPr>
          <p:cNvSpPr txBox="1"/>
          <p:nvPr/>
        </p:nvSpPr>
        <p:spPr>
          <a:xfrm>
            <a:off x="553477" y="1305650"/>
            <a:ext cx="5170991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data science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</a:t>
            </a:r>
            <a:r>
              <a:rPr lang="en-US" b="1" dirty="0"/>
              <a:t>internal/external documentation</a:t>
            </a:r>
            <a:r>
              <a:rPr lang="en-US" dirty="0"/>
              <a:t> for onboarding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homes for all project related materials as the</a:t>
            </a:r>
            <a:r>
              <a:rPr lang="en-US" b="1" dirty="0"/>
              <a:t> ground truth</a:t>
            </a:r>
            <a:r>
              <a:rPr lang="en-US" dirty="0"/>
              <a:t>, where everyone can access/update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easier </a:t>
            </a:r>
            <a:r>
              <a:rPr lang="en-US" b="1" dirty="0"/>
              <a:t>code review </a:t>
            </a:r>
            <a:r>
              <a:rPr lang="en-US" dirty="0"/>
              <a:t>and internal collaboration, to minimize reliance on institutional knowledge to repeat tasks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packages</a:t>
            </a:r>
            <a:r>
              <a:rPr lang="en-US" dirty="0"/>
              <a:t> for internal use, to streamline data pipelines/repetitive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git actions </a:t>
            </a:r>
            <a:r>
              <a:rPr lang="en-US" dirty="0"/>
              <a:t>for additional compute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Collaborate with other teams</a:t>
            </a:r>
            <a:r>
              <a:rPr lang="en-US" dirty="0"/>
              <a:t>/organizations on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AEE88-7AEA-9A47-17BE-ABD52AC5F9B0}"/>
              </a:ext>
            </a:extLst>
          </p:cNvPr>
          <p:cNvSpPr txBox="1"/>
          <p:nvPr/>
        </p:nvSpPr>
        <p:spPr>
          <a:xfrm>
            <a:off x="5900102" y="1305650"/>
            <a:ext cx="490045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other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and host </a:t>
            </a:r>
            <a:r>
              <a:rPr lang="en-US" b="1" dirty="0"/>
              <a:t>interactive maps and dashboards </a:t>
            </a:r>
            <a:r>
              <a:rPr lang="en-US" dirty="0"/>
              <a:t>to display information in an intuitive way, completely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it as a </a:t>
            </a:r>
            <a:r>
              <a:rPr lang="en-US" b="1" dirty="0"/>
              <a:t>project management tool</a:t>
            </a:r>
            <a:r>
              <a:rPr lang="en-US" dirty="0"/>
              <a:t> to track progress on team goals/work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3B6A7-86E3-CA19-B4A3-5431EB0BAF17}"/>
              </a:ext>
            </a:extLst>
          </p:cNvPr>
          <p:cNvSpPr txBox="1"/>
          <p:nvPr/>
        </p:nvSpPr>
        <p:spPr>
          <a:xfrm>
            <a:off x="7353075" y="4685816"/>
            <a:ext cx="339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 through:</a:t>
            </a:r>
          </a:p>
          <a:p>
            <a:r>
              <a:rPr lang="en-US" dirty="0">
                <a:hlinkClick r:id="rId3"/>
              </a:rPr>
              <a:t>https://github.com/orgs/nycdepartmentoffinance/repositories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71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116A9-25D5-7654-A0C6-CC2EE1E9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634C-FB06-9DC2-A266-04800C68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66E6A-1F00-3DAD-4319-BDE76AD2DB3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#1: Free websites, hosting interactive maps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FF575-31C3-09FA-50D5-8A169DA1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9F8E-0072-D5F2-0BE2-A3F626300779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https://nycdepartmentoffinance.github.io/models/coop_sales_model.html#maps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27559-1D25-04D2-99D7-D917C342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0" y="1148062"/>
            <a:ext cx="8401398" cy="47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4949-7A63-3233-F528-DDCFC711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E903-80D9-6AED-ED5E-277E8F3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7580-0448-91D5-D8A0-1CA2F64D267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#2: Interactive data dictionaries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654F0-E540-88E2-90E8-D1464FFB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64F-606A-3305-003A-F32B5B280B5C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https://nycdepartmentoffinance.github.io/data_dictionary/fdw_crosswalk.html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CB615-5B62-7659-4942-BB27B6F6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" y="1130704"/>
            <a:ext cx="8058498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3B94-246D-D177-808C-D7855E65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F08B-75B7-32AA-BF50-94113100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1453-C721-BBEB-C371-C6A5C607298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#3: Internal packages for common tasks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0C18F-3971-9F72-C5FD-836BEBB5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C8EAB-1886-AA0B-3A28-EEC8E48D7FC8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https://github.com/nycdepartmentoffinance/assessNYC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C0C2B-9C4E-1032-14C3-8ED31C6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0" y="1590261"/>
            <a:ext cx="4265511" cy="425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4C9D2-B4C9-66EC-DFA3-111A130DF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71" y="1667717"/>
            <a:ext cx="4265511" cy="4181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2EA36-A82A-F02F-9EC6-BAB5FCE1BD87}"/>
              </a:ext>
            </a:extLst>
          </p:cNvPr>
          <p:cNvSpPr txBox="1"/>
          <p:nvPr/>
        </p:nvSpPr>
        <p:spPr>
          <a:xfrm>
            <a:off x="5095224" y="1231803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evaluate_model_by</a:t>
            </a:r>
            <a:r>
              <a:rPr lang="en-US" b="1" dirty="0"/>
              <a:t>() function within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6CD95-ECA2-2B23-8130-E934B72DF11D}"/>
              </a:ext>
            </a:extLst>
          </p:cNvPr>
          <p:cNvSpPr txBox="1"/>
          <p:nvPr/>
        </p:nvSpPr>
        <p:spPr>
          <a:xfrm>
            <a:off x="561559" y="1231803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assessNYC</a:t>
            </a:r>
            <a:r>
              <a:rPr lang="en-US" b="1" dirty="0"/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127382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7E74-B8E0-8B3F-0B03-E8EB9BCD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6308-E829-59DE-B81C-9E625B3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A313-891D-2C94-DA8A-0ED695E0F5B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#4: Documenting existing project work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4BBE6-9BDF-9D54-5709-DC12CB53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C9B3E-E359-4082-B561-E5962B87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3" y="1676871"/>
            <a:ext cx="4451590" cy="3645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7A5D5-9ACE-8942-8F5F-EC8DB561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1732142"/>
            <a:ext cx="6469654" cy="457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1C35A-3AD1-EF46-BAF1-C4ED224D69C6}"/>
              </a:ext>
            </a:extLst>
          </p:cNvPr>
          <p:cNvSpPr txBox="1"/>
          <p:nvPr/>
        </p:nvSpPr>
        <p:spPr>
          <a:xfrm>
            <a:off x="5247861" y="1260971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66530-5605-C525-CEF3-BDC7080F399C}"/>
              </a:ext>
            </a:extLst>
          </p:cNvPr>
          <p:cNvSpPr txBox="1"/>
          <p:nvPr/>
        </p:nvSpPr>
        <p:spPr>
          <a:xfrm>
            <a:off x="478499" y="1260971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9993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Initial set-up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free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GitHub Desktop </a:t>
            </a:r>
            <a:r>
              <a:rPr lang="en-US" sz="2400" i="1" dirty="0"/>
              <a:t>(if you prefer a point and click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</a:t>
            </a:r>
            <a:r>
              <a:rPr lang="en-US" sz="2400" b="1" dirty="0">
                <a:hlinkClick r:id="rId3"/>
              </a:rPr>
              <a:t>onboarding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set-up with proxy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Proxy set-up for RStudio // </a:t>
            </a:r>
            <a:r>
              <a:rPr lang="en-US" sz="2400" dirty="0" err="1"/>
              <a:t>VSCode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 Connections in R //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set-up for R // Python using virtual environments (to track package uses/dependencies)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to start playing around with how it works.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7C2E-2A66-9EF6-BC80-3A9A38B7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A713-55E4-EC5D-FA06-C48E2CE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21DDA-2392-94B1-2088-1680958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D98C-5D5D-1899-E2BE-149FBE37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09FF-57A0-1E3F-2C3C-FA1A559E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601FA4-A98B-3554-35B0-33F24087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113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6021-F39E-CE0B-7572-4EF89A7C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5F11-A3EC-79FA-DD34-9A0204D7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A43C5-13DA-391A-DF0C-FB5182B6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DCAC650-9000-C57A-D1BD-2C66ECFC8B8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estimate,  price-estimate).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992BB6A-C47F-BC0D-B3BF-7CCA1807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20" y="1473200"/>
            <a:ext cx="6235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41DF-5BD6-A9E8-97E8-706D5014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829B0-503F-67B3-4358-B422A3A1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EB3F9-DDCB-B48C-55CA-A53AEFA0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D4A3B19-7145-E71C-1FBB-94FAC78896D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21DD5E-B2A1-EB5D-E5D5-B6B06786B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55506"/>
              </p:ext>
            </p:extLst>
          </p:nvPr>
        </p:nvGraphicFramePr>
        <p:xfrm>
          <a:off x="4985461" y="2066869"/>
          <a:ext cx="6696134" cy="355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66EA86-D935-ADC3-3367-B05F3B6D8B21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estimate,  price-estimate).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</p:spTree>
    <p:extLst>
      <p:ext uri="{BB962C8B-B14F-4D97-AF65-F5344CB8AC3E}">
        <p14:creationId xmlns:p14="http://schemas.microsoft.com/office/powerpoint/2010/main" val="263628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0C14-D2E0-3AE8-0A7A-654BCFAB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809E8-EFE4-25CC-D56E-171D4A54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A774-0458-F5B1-4404-566177EE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C393B7-5B52-CAD0-61FA-14EED1A6ACE4}"/>
              </a:ext>
            </a:extLst>
          </p:cNvPr>
          <p:cNvGraphicFramePr>
            <a:graphicFrameLocks noGrp="1"/>
          </p:cNvGraphicFramePr>
          <p:nvPr/>
        </p:nvGraphicFramePr>
        <p:xfrm>
          <a:off x="4985461" y="2066869"/>
          <a:ext cx="6696134" cy="378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Which version is the most up to date?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How do we revert changes of scripts if we make a mistake?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Relies on really good communication to work seamlessly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Repetitive work – could do the same portion of the project without realizing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Different changes to the same code – how to reconcile?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Potential for repetitive code and take additional time to make sure it can run seamlessly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Should we have a new 2025 folder?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Where should it live in the G:/ Drive?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Would a new hire easily know where to look for this information?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D58112A-0DDD-C9F7-1098-D71CD29B6CE5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estimate,  price-estimate).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</p:spTree>
    <p:extLst>
      <p:ext uri="{BB962C8B-B14F-4D97-AF65-F5344CB8AC3E}">
        <p14:creationId xmlns:p14="http://schemas.microsoft.com/office/powerpoint/2010/main" val="300274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&amp;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EC26A39B-A8E2-4CED-AF70-8EB46795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5072516" y="3604670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like Word’s Version History for code.</a:t>
            </a:r>
          </a:p>
          <a:p>
            <a:r>
              <a:rPr lang="en-US" sz="2000" dirty="0"/>
              <a:t>It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(on it’s own) only keeps track of work on your </a:t>
            </a:r>
            <a:r>
              <a:rPr lang="en-US" sz="2000" b="1" dirty="0"/>
              <a:t>local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655C-0716-CEA0-75BB-9F4F2C5F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49F4-F989-FD78-57D2-7037059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CBD5A-77D1-D5FD-AEC5-CF63D1C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46E171-E8E0-1C0C-D82B-7EF575228FA1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75D1F-0A6D-9DF9-0DD1-26FEE1BF7F2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5EE9E6-39EF-5790-8EB5-1B0C2282C350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 use git/GitHub together, it is like </a:t>
            </a:r>
            <a:r>
              <a:rPr lang="en-US" sz="2000" b="1" dirty="0" err="1"/>
              <a:t>GoogleDocs</a:t>
            </a:r>
            <a:r>
              <a:rPr lang="en-US" sz="2000" dirty="0"/>
              <a:t> for code.</a:t>
            </a:r>
          </a:p>
          <a:p>
            <a:r>
              <a:rPr lang="en-US" sz="2000" dirty="0"/>
              <a:t>GitHub is a </a:t>
            </a:r>
            <a:r>
              <a:rPr lang="en-US" sz="2000" b="1" dirty="0"/>
              <a:t>website</a:t>
            </a:r>
            <a:r>
              <a:rPr lang="en-US" sz="2000" dirty="0"/>
              <a:t> that hosts repositories (folders) under version control by git.</a:t>
            </a:r>
          </a:p>
          <a:p>
            <a:r>
              <a:rPr lang="en-US" sz="2000" dirty="0"/>
              <a:t>It is the </a:t>
            </a:r>
            <a:r>
              <a:rPr lang="en-US" sz="2000" b="1" dirty="0"/>
              <a:t>remote (cloud) storage </a:t>
            </a:r>
            <a:r>
              <a:rPr lang="en-US" sz="2000" dirty="0"/>
              <a:t>for repositories (folders) that allows us to work together on the same material.</a:t>
            </a:r>
          </a:p>
          <a:p>
            <a:r>
              <a:rPr lang="en-US" sz="2000" dirty="0"/>
              <a:t>It allows for </a:t>
            </a:r>
            <a:r>
              <a:rPr lang="en-US" sz="2000" b="1" dirty="0"/>
              <a:t>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B9C48E1-A44A-CA48-CB31-F022ABB7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1" y="1524315"/>
            <a:ext cx="3776911" cy="19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01550133-2CE3-CA5D-A321-9B25E888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6" y="4146538"/>
            <a:ext cx="4276964" cy="202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85F26-CE90-8191-4E56-C6BD18072C51}"/>
              </a:ext>
            </a:extLst>
          </p:cNvPr>
          <p:cNvSpPr/>
          <p:nvPr/>
        </p:nvSpPr>
        <p:spPr>
          <a:xfrm>
            <a:off x="7076834" y="3617147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D60C1-5535-B866-6BD4-2B7A8D5AE32F}"/>
              </a:ext>
            </a:extLst>
          </p:cNvPr>
          <p:cNvSpPr/>
          <p:nvPr/>
        </p:nvSpPr>
        <p:spPr>
          <a:xfrm>
            <a:off x="6959071" y="994924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</p:spTree>
    <p:extLst>
      <p:ext uri="{BB962C8B-B14F-4D97-AF65-F5344CB8AC3E}">
        <p14:creationId xmlns:p14="http://schemas.microsoft.com/office/powerpoint/2010/main" val="2451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1662</Words>
  <Application>Microsoft Macintosh PowerPoint</Application>
  <PresentationFormat>Widescreen</PresentationFormat>
  <Paragraphs>186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HelveticaNeueforSAS</vt:lpstr>
      <vt:lpstr>Office Theme</vt:lpstr>
      <vt:lpstr>Using git/GitHub @ NYC              </vt:lpstr>
      <vt:lpstr>A little about me </vt:lpstr>
      <vt:lpstr>Imagine this.</vt:lpstr>
      <vt:lpstr>PowerPoint Presentation</vt:lpstr>
      <vt:lpstr>PowerPoint Presentation</vt:lpstr>
      <vt:lpstr>PowerPoint Presentation</vt:lpstr>
      <vt:lpstr>Enter             &amp;                     .</vt:lpstr>
      <vt:lpstr>PowerPoint Presentation</vt:lpstr>
      <vt:lpstr>PowerPoint Presentation</vt:lpstr>
      <vt:lpstr>PowerPoint Presentation</vt:lpstr>
      <vt:lpstr>Using GitHub @  </vt:lpstr>
      <vt:lpstr>PowerPoint Presentation</vt:lpstr>
      <vt:lpstr>PowerPoint Presentation</vt:lpstr>
      <vt:lpstr>PowerPoint Presentation</vt:lpstr>
      <vt:lpstr>Let’s try 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What can we use it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922</cp:revision>
  <dcterms:created xsi:type="dcterms:W3CDTF">2025-05-28T20:55:00Z</dcterms:created>
  <dcterms:modified xsi:type="dcterms:W3CDTF">2025-07-10T17:22:40Z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